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303" r:id="rId3"/>
    <p:sldId id="304" r:id="rId4"/>
    <p:sldId id="305" r:id="rId5"/>
    <p:sldId id="306" r:id="rId6"/>
    <p:sldId id="307" r:id="rId7"/>
    <p:sldId id="309" r:id="rId8"/>
    <p:sldId id="308" r:id="rId9"/>
    <p:sldId id="310" r:id="rId10"/>
    <p:sldId id="311" r:id="rId11"/>
    <p:sldId id="312" r:id="rId12"/>
    <p:sldId id="313" r:id="rId13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9900"/>
    <a:srgbClr val="990033"/>
    <a:srgbClr val="00CC00"/>
    <a:srgbClr val="009999"/>
    <a:srgbClr val="CC0000"/>
    <a:srgbClr val="00CC99"/>
    <a:srgbClr val="33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 autoAdjust="0"/>
    <p:restoredTop sz="86173" autoAdjust="0"/>
  </p:normalViewPr>
  <p:slideViewPr>
    <p:cSldViewPr>
      <p:cViewPr varScale="1">
        <p:scale>
          <a:sx n="92" d="100"/>
          <a:sy n="92" d="100"/>
        </p:scale>
        <p:origin x="-4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9DDA000D-448C-4A81-AA4A-02275E86DFD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4AC3325-BA5A-4A73-9468-1A583D3C6E9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680201-73EE-4D47-9437-999663758D70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IT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AFC778-DE36-46F7-915D-76A2174C883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45597-B1FE-4F8B-BF75-E06CF83A1917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887F3F-4C5C-40D6-9CE7-73A235CE8D3A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8D3FD-5684-46DE-B77D-F879A8B0070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0490F-3D51-4BC7-A642-7E86B00B37A4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1CD887-4B61-47E1-B2AB-106526C5591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4C36F0-F6B2-4799-B4AF-2E28BF9C5353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9375F-378C-4858-8840-0EA5E54E6CDB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912C89-B123-459B-93EF-84DBBB65293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126125-154A-48F9-ABCD-12126A8B68DF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76F01A-037D-4B23-A8A5-4ED7B909C5AD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6BDD6-9BB5-422A-88E1-BB486B2E4652}" type="slidenum">
              <a:rPr lang="en-US"/>
              <a:pPr>
                <a:defRPr/>
              </a:pPr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57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fld id="{C5E2275C-31F2-4CCF-9C66-7F43D43ADD9E}" type="slidenum">
              <a:rPr lang="en-US"/>
              <a:pPr>
                <a:defRPr/>
              </a:pPr>
              <a:t>‹N›</a:t>
            </a:fld>
            <a:endParaRPr lang="en-US"/>
          </a:p>
        </p:txBody>
      </p:sp>
      <p:pic>
        <p:nvPicPr>
          <p:cNvPr id="2054" name="Immagine 6" descr="almater.jpg"/>
          <p:cNvPicPr>
            <a:picLocks noChangeAspect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458200" y="6172200"/>
            <a:ext cx="5334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>
          <a:solidFill>
            <a:srgbClr val="3366FF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334000" cy="355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7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A2ACDF8-FA57-429D-A4C2-13ECCB35025B}" type="slidenum">
              <a:rPr lang="en-US" smtClean="0"/>
              <a:pPr/>
              <a:t>1</a:t>
            </a:fld>
            <a:endParaRPr lang="en-US" smtClean="0"/>
          </a:p>
        </p:txBody>
      </p:sp>
      <p:pic>
        <p:nvPicPr>
          <p:cNvPr id="3078" name="Immagine 8" descr="po1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608388"/>
            <a:ext cx="4876800" cy="324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81000" y="2438400"/>
            <a:ext cx="6400800" cy="990600"/>
          </a:xfrm>
        </p:spPr>
        <p:txBody>
          <a:bodyPr/>
          <a:lstStyle/>
          <a:p>
            <a:pPr algn="l" eaLnBrk="1" hangingPunct="1"/>
            <a:r>
              <a:rPr lang="en-US" sz="1800" smtClean="0">
                <a:solidFill>
                  <a:schemeClr val="bg1"/>
                </a:solidFill>
              </a:rPr>
              <a:t>Alberto Montanari</a:t>
            </a:r>
          </a:p>
          <a:p>
            <a:pPr algn="l" eaLnBrk="1" hangingPunct="1"/>
            <a:r>
              <a:rPr lang="en-US" sz="1800" smtClean="0">
                <a:solidFill>
                  <a:schemeClr val="bg1"/>
                </a:solidFill>
              </a:rPr>
              <a:t>University of Bologna</a:t>
            </a:r>
          </a:p>
        </p:txBody>
      </p:sp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43400" y="0"/>
            <a:ext cx="4800600" cy="4245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43400" y="3105150"/>
            <a:ext cx="4800600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8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05200" y="914400"/>
            <a:ext cx="5638800" cy="4876800"/>
          </a:xfrm>
          <a:solidFill>
            <a:schemeClr val="bg2">
              <a:alpha val="67842"/>
            </a:schemeClr>
          </a:solidFill>
        </p:spPr>
        <p:txBody>
          <a:bodyPr/>
          <a:lstStyle/>
          <a:p>
            <a:pPr algn="l" eaLnBrk="1" hangingPunct="1"/>
            <a:r>
              <a:rPr lang="en-US" sz="6000" dirty="0" smtClean="0">
                <a:solidFill>
                  <a:schemeClr val="bg1"/>
                </a:solidFill>
                <a:latin typeface="Arial" pitchFamily="34" charset="0"/>
              </a:rPr>
              <a:t>Model calibration and validation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Visual comparison between observed and simulated data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81000" y="1824852"/>
            <a:ext cx="8521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2400" dirty="0" err="1" smtClean="0"/>
              <a:t>Scatterplot</a:t>
            </a:r>
            <a:r>
              <a:rPr lang="en-US" sz="2400" dirty="0" smtClean="0"/>
              <a:t> of observed </a:t>
            </a:r>
            <a:r>
              <a:rPr lang="en-US" sz="2400" dirty="0" err="1" smtClean="0"/>
              <a:t>vs</a:t>
            </a:r>
            <a:r>
              <a:rPr lang="en-US" sz="2400" dirty="0" smtClean="0"/>
              <a:t> simulated hydrographs</a:t>
            </a:r>
            <a:endParaRPr lang="it-IT" sz="2400" dirty="0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3" name="Immagine 12" descr="prova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16129" y="2663051"/>
            <a:ext cx="3784671" cy="27471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Visual comparison between observed and simulated data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81000" y="1524000"/>
            <a:ext cx="8521885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2400" dirty="0" smtClean="0"/>
              <a:t>Comparison of observed </a:t>
            </a:r>
            <a:r>
              <a:rPr lang="en-US" sz="2400" dirty="0" err="1" smtClean="0"/>
              <a:t>vs</a:t>
            </a:r>
            <a:r>
              <a:rPr lang="en-US" sz="2400" dirty="0" smtClean="0"/>
              <a:t> simulated flow duration curves</a:t>
            </a:r>
          </a:p>
          <a:p>
            <a:pPr marL="180975" indent="-180975">
              <a:buFont typeface="Arial" pitchFamily="34" charset="0"/>
              <a:buChar char="•"/>
            </a:pPr>
            <a:endParaRPr lang="en-US" sz="2400" dirty="0" smtClean="0"/>
          </a:p>
          <a:p>
            <a:pPr marL="180975" indent="-180975">
              <a:buFont typeface="Arial" pitchFamily="34" charset="0"/>
              <a:buChar char="•"/>
            </a:pPr>
            <a:r>
              <a:rPr lang="en-US" sz="2400" dirty="0" smtClean="0"/>
              <a:t>Flow duration curve: a graph showing observed river flows in the Y ax versus the average time span in a year during which each river flow observation was </a:t>
            </a:r>
            <a:r>
              <a:rPr lang="en-US" sz="2400" dirty="0" err="1" smtClean="0"/>
              <a:t>equalled</a:t>
            </a:r>
            <a:r>
              <a:rPr lang="en-US" sz="2400" dirty="0" smtClean="0"/>
              <a:t> or exceeded. Usually estimated by using daily data</a:t>
            </a:r>
            <a:endParaRPr lang="it-IT" sz="2400" dirty="0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0" name="Immagine 9" descr="prova2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1220" y="3954780"/>
            <a:ext cx="4861560" cy="29032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What is a good model?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81000" y="1524000"/>
            <a:ext cx="852188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2400" dirty="0" smtClean="0"/>
              <a:t>Difficult to say but:</a:t>
            </a:r>
          </a:p>
          <a:p>
            <a:pPr marL="180975" indent="-180975">
              <a:buFont typeface="Arial" pitchFamily="34" charset="0"/>
              <a:buChar char="•"/>
            </a:pPr>
            <a:endParaRPr lang="en-US" sz="2400" dirty="0" smtClean="0"/>
          </a:p>
          <a:p>
            <a:pPr marL="180975" indent="-180975"/>
            <a:r>
              <a:rPr lang="en-US" sz="2400" dirty="0" smtClean="0"/>
              <a:t>	- Nash efficiency in the range 0.6-0.9</a:t>
            </a:r>
          </a:p>
          <a:p>
            <a:pPr marL="180975" indent="-180975"/>
            <a:r>
              <a:rPr lang="en-US" sz="2400" dirty="0" smtClean="0"/>
              <a:t>	</a:t>
            </a:r>
            <a:r>
              <a:rPr lang="en-US" sz="2400" dirty="0" smtClean="0"/>
              <a:t>- Correlation coefficient in the range 0.8-0.99</a:t>
            </a:r>
          </a:p>
          <a:p>
            <a:pPr marL="180975" indent="-180975"/>
            <a:r>
              <a:rPr lang="en-US" sz="2400" dirty="0" smtClean="0"/>
              <a:t>	</a:t>
            </a:r>
            <a:r>
              <a:rPr lang="en-US" sz="2400" dirty="0" smtClean="0"/>
              <a:t>- Mean relative error in the range 15% – 40%</a:t>
            </a:r>
          </a:p>
          <a:p>
            <a:pPr marL="180975" indent="-180975"/>
            <a:r>
              <a:rPr lang="en-US" sz="2400" dirty="0" smtClean="0"/>
              <a:t>	</a:t>
            </a:r>
            <a:r>
              <a:rPr lang="en-US" sz="2400" dirty="0" smtClean="0"/>
              <a:t>- Mean relative error in the simulation of peak flows in the </a:t>
            </a:r>
            <a:br>
              <a:rPr lang="en-US" sz="2400" dirty="0" smtClean="0"/>
            </a:br>
            <a:r>
              <a:rPr lang="en-US" sz="2400" dirty="0" smtClean="0"/>
              <a:t>  range 10% - 25%</a:t>
            </a:r>
          </a:p>
          <a:p>
            <a:pPr marL="180975" indent="-180975"/>
            <a:r>
              <a:rPr lang="en-US" sz="2400" dirty="0" smtClean="0"/>
              <a:t>	</a:t>
            </a:r>
            <a:r>
              <a:rPr lang="en-US" sz="2400" dirty="0" smtClean="0"/>
              <a:t>- No evidence of significant model structural inadequacy for </a:t>
            </a:r>
            <a:br>
              <a:rPr lang="en-US" sz="2400" dirty="0" smtClean="0"/>
            </a:br>
            <a:r>
              <a:rPr lang="en-US" sz="2400" dirty="0" smtClean="0"/>
              <a:t>  different river flow regimes.</a:t>
            </a:r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Why hydrological models need to be calibrated?</a:t>
            </a:r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176213" lvl="0" indent="-176213">
              <a:lnSpc>
                <a:spcPct val="80000"/>
              </a:lnSpc>
            </a:pPr>
            <a:r>
              <a:rPr lang="en-US" sz="2400" dirty="0" smtClean="0"/>
              <a:t>Parameters:</a:t>
            </a:r>
          </a:p>
          <a:p>
            <a:pPr marL="176213" indent="-176213">
              <a:lnSpc>
                <a:spcPct val="80000"/>
              </a:lnSpc>
              <a:buNone/>
            </a:pPr>
            <a:r>
              <a:rPr lang="en-US" sz="2400" dirty="0" smtClean="0"/>
              <a:t>	A parameter is a constant or variable term in a function that determines the specific form of the function but not its general nature, as a  in f (x) = ax, where a determines only the slope of the line described by f(x).</a:t>
            </a:r>
          </a:p>
          <a:p>
            <a:pPr marL="176213" indent="-176213">
              <a:lnSpc>
                <a:spcPct val="80000"/>
              </a:lnSpc>
              <a:buNone/>
            </a:pPr>
            <a:r>
              <a:rPr lang="en-US" sz="2400" dirty="0" smtClean="0"/>
              <a:t>	</a:t>
            </a:r>
          </a:p>
          <a:p>
            <a:pPr marL="176213" indent="-176213">
              <a:lnSpc>
                <a:spcPct val="80000"/>
              </a:lnSpc>
              <a:buNone/>
            </a:pPr>
            <a:r>
              <a:rPr lang="en-US" sz="2400" dirty="0" smtClean="0"/>
              <a:t>	Parameters might be present in fully physically-based equations (physical properties can be considered as parameters) but usually the term parameter is reserved for quantities that are not physically measurable and compensate for approximations in physical equations.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13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13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Why hydrological models need to be calibrated?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7200" y="1720840"/>
            <a:ext cx="8305800" cy="42288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n-US" sz="2400" dirty="0" smtClean="0"/>
              <a:t>Hydrological models only provide an approximation of the underlying actual processes. Therefore they exhibit a certain degree of </a:t>
            </a:r>
            <a:r>
              <a:rPr lang="en-US" sz="2400" dirty="0" err="1" smtClean="0"/>
              <a:t>conceptualisation</a:t>
            </a:r>
            <a:r>
              <a:rPr lang="en-US" sz="2400" dirty="0" smtClean="0"/>
              <a:t> and parameters are not physically measurable.</a:t>
            </a:r>
          </a:p>
          <a:p>
            <a:pPr marL="457200" indent="-457200"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 smtClean="0"/>
              <a:t>Calibration allows us to “adapt” model equations to specific case studies and applications.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None/>
            </a:pPr>
            <a:r>
              <a:rPr lang="en-US" sz="2400" dirty="0" smtClean="0"/>
              <a:t>Calibration is usually performed by “adapting” the model output to observed data. However, it is possible to calibrate models also basing on personal experience and perception of the processes.</a:t>
            </a:r>
          </a:p>
          <a:p>
            <a:pPr marL="457200" indent="-457200" eaLnBrk="1" hangingPunct="1">
              <a:lnSpc>
                <a:spcPct val="80000"/>
              </a:lnSpc>
              <a:buNone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Calibration procedures</a:t>
            </a:r>
          </a:p>
        </p:txBody>
      </p:sp>
      <p:sp>
        <p:nvSpPr>
          <p:cNvPr id="6" name="Rettangolo 5"/>
          <p:cNvSpPr/>
          <p:nvPr/>
        </p:nvSpPr>
        <p:spPr>
          <a:xfrm>
            <a:off x="457200" y="1720840"/>
            <a:ext cx="8305800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 Manual calibration: trial and error, perceptional</a:t>
            </a:r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 Automatic calibration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 dirty="0" smtClean="0"/>
              <a:t>	- </a:t>
            </a:r>
            <a:r>
              <a:rPr lang="en-US" sz="2400" dirty="0" err="1" smtClean="0"/>
              <a:t>Optimisation</a:t>
            </a:r>
            <a:r>
              <a:rPr lang="en-US" sz="2400" dirty="0" smtClean="0"/>
              <a:t> algorithms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 dirty="0" smtClean="0"/>
              <a:t>	- Evolutionary algorithms</a:t>
            </a:r>
          </a:p>
          <a:p>
            <a:pPr marL="0" indent="0" eaLnBrk="1" hangingPunct="1">
              <a:lnSpc>
                <a:spcPct val="80000"/>
              </a:lnSpc>
            </a:pPr>
            <a:r>
              <a:rPr lang="en-US" sz="2400" dirty="0" smtClean="0"/>
              <a:t>	- Genetic </a:t>
            </a:r>
            <a:r>
              <a:rPr lang="en-US" sz="2400" dirty="0" smtClean="0"/>
              <a:t>algorithms (</a:t>
            </a:r>
            <a:r>
              <a:rPr lang="en-US" sz="2400" dirty="0" err="1" smtClean="0"/>
              <a:t>Genoud</a:t>
            </a:r>
            <a:r>
              <a:rPr lang="en-US" sz="2400" dirty="0" smtClean="0"/>
              <a:t> in R)</a:t>
            </a: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 smtClean="0"/>
          </a:p>
          <a:p>
            <a:pPr marL="0" indent="0" eaLnBrk="1" hangingPunct="1">
              <a:lnSpc>
                <a:spcPct val="80000"/>
              </a:lnSpc>
              <a:buFont typeface="Arial" pitchFamily="34" charset="0"/>
              <a:buChar char="•"/>
            </a:pPr>
            <a:r>
              <a:rPr lang="en-US" sz="2400" dirty="0" smtClean="0"/>
              <a:t> Need to define an objective function to automatically </a:t>
            </a:r>
            <a:br>
              <a:rPr lang="en-US" sz="2400" dirty="0" smtClean="0"/>
            </a:br>
            <a:r>
              <a:rPr lang="en-US" sz="2400" dirty="0" smtClean="0"/>
              <a:t>  quantify the goodness of the fit.</a:t>
            </a:r>
          </a:p>
          <a:p>
            <a:pPr marL="0" indent="0" eaLnBrk="1" hangingPunct="1">
              <a:lnSpc>
                <a:spcPct val="80000"/>
              </a:lnSpc>
            </a:pPr>
            <a:endParaRPr lang="en-US" sz="2400" dirty="0" smtClean="0"/>
          </a:p>
          <a:p>
            <a:pPr marL="457200" indent="-457200" eaLnBrk="1" hangingPunct="1">
              <a:lnSpc>
                <a:spcPct val="80000"/>
              </a:lnSpc>
              <a:buFont typeface="Arial" pitchFamily="34" charset="0"/>
              <a:buChar char="•"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Objective functions</a:t>
            </a:r>
          </a:p>
        </p:txBody>
      </p:sp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91489" name="Object 1"/>
          <p:cNvGraphicFramePr>
            <a:graphicFrameLocks noChangeAspect="1"/>
          </p:cNvGraphicFramePr>
          <p:nvPr/>
        </p:nvGraphicFramePr>
        <p:xfrm>
          <a:off x="2352368" y="1644216"/>
          <a:ext cx="3591232" cy="691480"/>
        </p:xfrm>
        <a:graphic>
          <a:graphicData uri="http://schemas.openxmlformats.org/presentationml/2006/ole">
            <p:oleObj spid="_x0000_s191489" r:id="rId4" imgW="1536700" imgH="292100" progId="Equation.3">
              <p:embed/>
            </p:oleObj>
          </a:graphicData>
        </a:graphic>
      </p:graphicFrame>
      <p:sp>
        <p:nvSpPr>
          <p:cNvPr id="7" name="Rettangolo 6"/>
          <p:cNvSpPr/>
          <p:nvPr/>
        </p:nvSpPr>
        <p:spPr>
          <a:xfrm>
            <a:off x="381000" y="1143000"/>
            <a:ext cx="231185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Least squares</a:t>
            </a:r>
            <a:endParaRPr lang="it-IT" sz="2400" dirty="0"/>
          </a:p>
        </p:txBody>
      </p:sp>
      <p:sp>
        <p:nvSpPr>
          <p:cNvPr id="9" name="Rettangolo 8"/>
          <p:cNvSpPr/>
          <p:nvPr/>
        </p:nvSpPr>
        <p:spPr>
          <a:xfrm>
            <a:off x="381000" y="2662535"/>
            <a:ext cx="37367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Nash-Sutcliffe efficiency</a:t>
            </a:r>
            <a:endParaRPr lang="it-IT" sz="2400" dirty="0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91492" name="Object 4"/>
          <p:cNvGraphicFramePr>
            <a:graphicFrameLocks noChangeAspect="1"/>
          </p:cNvGraphicFramePr>
          <p:nvPr/>
        </p:nvGraphicFramePr>
        <p:xfrm>
          <a:off x="2209800" y="3124200"/>
          <a:ext cx="4121150" cy="1314450"/>
        </p:xfrm>
        <a:graphic>
          <a:graphicData uri="http://schemas.openxmlformats.org/presentationml/2006/ole">
            <p:oleObj spid="_x0000_s191492" r:id="rId5" imgW="1765300" imgH="558800" progId="Equation.3">
              <p:embed/>
            </p:oleObj>
          </a:graphicData>
        </a:graphic>
      </p:graphicFrame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381000" y="4876800"/>
            <a:ext cx="33513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Correlation coefficient</a:t>
            </a:r>
            <a:endParaRPr lang="it-IT" sz="2400" dirty="0"/>
          </a:p>
        </p:txBody>
      </p:sp>
      <p:graphicFrame>
        <p:nvGraphicFramePr>
          <p:cNvPr id="14" name="Object 4"/>
          <p:cNvGraphicFramePr>
            <a:graphicFrameLocks noChangeAspect="1"/>
          </p:cNvGraphicFramePr>
          <p:nvPr/>
        </p:nvGraphicFramePr>
        <p:xfrm>
          <a:off x="1498600" y="5434013"/>
          <a:ext cx="5543550" cy="1195387"/>
        </p:xfrm>
        <a:graphic>
          <a:graphicData uri="http://schemas.openxmlformats.org/presentationml/2006/ole">
            <p:oleObj spid="_x0000_s191495" name="Equazione" r:id="rId6" imgW="2374560" imgH="50796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6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Objective functions</a:t>
            </a:r>
          </a:p>
        </p:txBody>
      </p:sp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81000" y="1447800"/>
            <a:ext cx="44694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These are quadratic measures</a:t>
            </a:r>
            <a:endParaRPr lang="it-IT" sz="2400" dirty="0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81000" y="2617787"/>
            <a:ext cx="2962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Mean relative error</a:t>
            </a:r>
            <a:endParaRPr lang="it-IT" sz="2400" dirty="0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graphicFrame>
        <p:nvGraphicFramePr>
          <p:cNvPr id="191494" name="Object 6"/>
          <p:cNvGraphicFramePr>
            <a:graphicFrameLocks noChangeAspect="1"/>
          </p:cNvGraphicFramePr>
          <p:nvPr/>
        </p:nvGraphicFramePr>
        <p:xfrm>
          <a:off x="2481262" y="3379787"/>
          <a:ext cx="3386138" cy="1039813"/>
        </p:xfrm>
        <a:graphic>
          <a:graphicData uri="http://schemas.openxmlformats.org/presentationml/2006/ole">
            <p:oleObj spid="_x0000_s196612" r:id="rId4" imgW="1459866" imgH="444307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Calibration problems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81000" y="1367135"/>
            <a:ext cx="17796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Overfitting</a:t>
            </a:r>
            <a:endParaRPr lang="it-IT" sz="2400" dirty="0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81000" y="2057400"/>
            <a:ext cx="6506909" cy="34163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Equifinality</a:t>
            </a:r>
            <a:endParaRPr lang="en-US" sz="2400" dirty="0" smtClean="0"/>
          </a:p>
          <a:p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Correlation among parameters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Need to use all the available information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err="1" smtClean="0"/>
              <a:t>Multiobjective</a:t>
            </a:r>
            <a:r>
              <a:rPr lang="en-US" sz="2400" dirty="0" smtClean="0"/>
              <a:t> calibration</a:t>
            </a:r>
          </a:p>
          <a:p>
            <a:pPr>
              <a:buFont typeface="Arial" pitchFamily="34" charset="0"/>
              <a:buChar char="•"/>
            </a:pPr>
            <a:endParaRPr lang="en-US" sz="2400" dirty="0" smtClean="0"/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Non dominated solutions and Pareto </a:t>
            </a:r>
            <a:r>
              <a:rPr lang="en-US" sz="2400" dirty="0" err="1" smtClean="0"/>
              <a:t>fronteer</a:t>
            </a:r>
            <a:endParaRPr lang="it-IT" sz="2400" dirty="0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Model validation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81000" y="1447800"/>
            <a:ext cx="8521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2400" dirty="0" smtClean="0"/>
              <a:t>Calibration assures the best fit of the observed data. It does not give any indication about model performances in real world applications.</a:t>
            </a:r>
            <a:endParaRPr lang="it-IT" sz="2400" dirty="0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381001" y="2814935"/>
            <a:ext cx="8305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2400" dirty="0" smtClean="0"/>
              <a:t>Need to check how the model works with </a:t>
            </a:r>
            <a:r>
              <a:rPr lang="en-US" sz="2400" smtClean="0"/>
              <a:t>out-of-sample applications.</a:t>
            </a:r>
            <a:endParaRPr lang="it-IT" sz="2400" dirty="0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0" name="Rettangolo 9"/>
          <p:cNvSpPr/>
          <p:nvPr/>
        </p:nvSpPr>
        <p:spPr>
          <a:xfrm>
            <a:off x="381000" y="3817203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2400" dirty="0" smtClean="0"/>
              <a:t>Split sample calibration and validation.</a:t>
            </a:r>
            <a:endParaRPr lang="it-IT" sz="2400" dirty="0"/>
          </a:p>
        </p:txBody>
      </p:sp>
      <p:sp>
        <p:nvSpPr>
          <p:cNvPr id="11" name="Rettangolo 10"/>
          <p:cNvSpPr/>
          <p:nvPr/>
        </p:nvSpPr>
        <p:spPr>
          <a:xfrm>
            <a:off x="381000" y="4567535"/>
            <a:ext cx="8305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2400" smtClean="0"/>
              <a:t>Jack-knife validation</a:t>
            </a:r>
            <a:endParaRPr lang="it-IT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DCA8DDD-E486-4E1A-A0F9-5409EFC7D671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Arial" pitchFamily="34" charset="0"/>
              </a:rPr>
              <a:t>Visual comparison between observed and simulated data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9149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9" name="Rettangolo 8"/>
          <p:cNvSpPr/>
          <p:nvPr/>
        </p:nvSpPr>
        <p:spPr>
          <a:xfrm>
            <a:off x="381000" y="1447800"/>
            <a:ext cx="852188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>
              <a:buFont typeface="Arial" pitchFamily="34" charset="0"/>
              <a:buChar char="•"/>
            </a:pPr>
            <a:r>
              <a:rPr lang="en-US" sz="2400" dirty="0" smtClean="0"/>
              <a:t>Graph of observed </a:t>
            </a:r>
            <a:r>
              <a:rPr lang="en-US" sz="2400" dirty="0" err="1" smtClean="0"/>
              <a:t>vs</a:t>
            </a:r>
            <a:r>
              <a:rPr lang="en-US" sz="2400" dirty="0" smtClean="0"/>
              <a:t> simulated hydrographs</a:t>
            </a:r>
            <a:endParaRPr lang="it-IT" sz="2400" dirty="0"/>
          </a:p>
        </p:txBody>
      </p:sp>
      <p:sp>
        <p:nvSpPr>
          <p:cNvPr id="19149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pic>
        <p:nvPicPr>
          <p:cNvPr id="14" name="Immagine 13" descr="prova1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06930" y="2514600"/>
            <a:ext cx="4930140" cy="3162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omic Sans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1506</TotalTime>
  <Words>327</Words>
  <Application>Microsoft Office PowerPoint</Application>
  <PresentationFormat>Presentazione su schermo (4:3)</PresentationFormat>
  <Paragraphs>88</Paragraphs>
  <Slides>12</Slides>
  <Notes>12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12</vt:i4>
      </vt:variant>
    </vt:vector>
  </HeadingPairs>
  <TitlesOfParts>
    <vt:vector size="14" baseType="lpstr">
      <vt:lpstr>Default Design</vt:lpstr>
      <vt:lpstr>Microsoft Equation 3.0</vt:lpstr>
      <vt:lpstr>Model calibration and validation</vt:lpstr>
      <vt:lpstr>Why hydrological models need to be calibrated?</vt:lpstr>
      <vt:lpstr>Why hydrological models need to be calibrated?</vt:lpstr>
      <vt:lpstr>Calibration procedures</vt:lpstr>
      <vt:lpstr>Objective functions</vt:lpstr>
      <vt:lpstr>Objective functions</vt:lpstr>
      <vt:lpstr>Calibration problems</vt:lpstr>
      <vt:lpstr>Model validation</vt:lpstr>
      <vt:lpstr>Visual comparison between observed and simulated data</vt:lpstr>
      <vt:lpstr>Visual comparison between observed and simulated data</vt:lpstr>
      <vt:lpstr>Visual comparison between observed and simulated data</vt:lpstr>
      <vt:lpstr>What is a good model?</vt:lpstr>
    </vt:vector>
  </TitlesOfParts>
  <Company>Penn State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Resources Engineering</dc:title>
  <dc:creator>thorsten</dc:creator>
  <cp:lastModifiedBy>Alberto</cp:lastModifiedBy>
  <cp:revision>164</cp:revision>
  <dcterms:created xsi:type="dcterms:W3CDTF">2005-12-13T01:02:29Z</dcterms:created>
  <dcterms:modified xsi:type="dcterms:W3CDTF">2011-04-11T11:52:13Z</dcterms:modified>
</cp:coreProperties>
</file>